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B45BB98-6378-4659-8CEA-1039DC1F0A76}" type="datetimeFigureOut">
              <a:rPr lang="en-US" smtClean="0"/>
              <a:t>11/28/2011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2F3F85BD-A34C-4C30-B5A7-87582FAA42BB}"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45BB98-6378-4659-8CEA-1039DC1F0A76}"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45BB98-6378-4659-8CEA-1039DC1F0A76}"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45BB98-6378-4659-8CEA-1039DC1F0A76}"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45BB98-6378-4659-8CEA-1039DC1F0A76}" type="datetimeFigureOut">
              <a:rPr lang="en-US" smtClean="0"/>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2F3F85BD-A34C-4C30-B5A7-87582FAA42B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45BB98-6378-4659-8CEA-1039DC1F0A76}" type="datetimeFigureOut">
              <a:rPr lang="en-US" smtClean="0"/>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45BB98-6378-4659-8CEA-1039DC1F0A76}" type="datetimeFigureOut">
              <a:rPr lang="en-US" smtClean="0"/>
              <a:t>11/28/2011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45BB98-6378-4659-8CEA-1039DC1F0A76}" type="datetimeFigureOut">
              <a:rPr lang="en-US" smtClean="0"/>
              <a:t>11/28/2011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45BB98-6378-4659-8CEA-1039DC1F0A76}" type="datetimeFigureOut">
              <a:rPr lang="en-US" smtClean="0"/>
              <a:t>11/28/2011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45BB98-6378-4659-8CEA-1039DC1F0A76}" type="datetimeFigureOut">
              <a:rPr lang="en-US" smtClean="0"/>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45BB98-6378-4659-8CEA-1039DC1F0A76}" type="datetimeFigureOut">
              <a:rPr lang="en-US" smtClean="0"/>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F85BD-A34C-4C30-B5A7-87582FAA42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B45BB98-6378-4659-8CEA-1039DC1F0A76}" type="datetimeFigureOut">
              <a:rPr lang="en-US" smtClean="0"/>
              <a:t>11/28/2011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F3F85BD-A34C-4C30-B5A7-87582FAA42B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0"/>
            <a:ext cx="8229600" cy="1828800"/>
          </a:xfrm>
        </p:spPr>
        <p:txBody>
          <a:bodyPr/>
          <a:lstStyle/>
          <a:p>
            <a:r>
              <a:rPr lang="en-US" dirty="0" smtClean="0"/>
              <a:t>Number the Stars </a:t>
            </a:r>
            <a:endParaRPr lang="en-US" dirty="0"/>
          </a:p>
        </p:txBody>
      </p:sp>
      <p:sp>
        <p:nvSpPr>
          <p:cNvPr id="3" name="Subtitle 2"/>
          <p:cNvSpPr>
            <a:spLocks noGrp="1"/>
          </p:cNvSpPr>
          <p:nvPr>
            <p:ph type="subTitle" idx="1"/>
          </p:nvPr>
        </p:nvSpPr>
        <p:spPr>
          <a:xfrm>
            <a:off x="1371600" y="4572000"/>
            <a:ext cx="6400800" cy="1752600"/>
          </a:xfrm>
        </p:spPr>
        <p:txBody>
          <a:bodyPr/>
          <a:lstStyle/>
          <a:p>
            <a:r>
              <a:rPr lang="en-US" sz="3600" dirty="0" smtClean="0">
                <a:solidFill>
                  <a:schemeClr val="accent1"/>
                </a:solidFill>
              </a:rPr>
              <a:t>By Lois Lowry </a:t>
            </a:r>
          </a:p>
          <a:p>
            <a:endParaRPr lang="en-US" dirty="0" smtClean="0"/>
          </a:p>
          <a:p>
            <a:r>
              <a:rPr lang="en-US" dirty="0" smtClean="0"/>
              <a:t>Julie Mayo</a:t>
            </a:r>
            <a:endParaRPr lang="en-US" dirty="0"/>
          </a:p>
        </p:txBody>
      </p:sp>
      <p:pic>
        <p:nvPicPr>
          <p:cNvPr id="28676" name="Picture 4" descr="http://1.bp.blogspot.com/_bEyYTyW7t8M/Rq6xowlRJ6I/AAAAAAAAABc/Ik6YutjYXS0/s320/stars.jpg"/>
          <p:cNvPicPr>
            <a:picLocks noChangeAspect="1" noChangeArrowheads="1"/>
          </p:cNvPicPr>
          <p:nvPr/>
        </p:nvPicPr>
        <p:blipFill>
          <a:blip r:embed="rId2" cstate="print"/>
          <a:srcRect/>
          <a:stretch>
            <a:fillRect/>
          </a:stretch>
        </p:blipFill>
        <p:spPr bwMode="auto">
          <a:xfrm>
            <a:off x="6705600" y="228600"/>
            <a:ext cx="1609725" cy="2668975"/>
          </a:xfrm>
          <a:prstGeom prst="rect">
            <a:avLst/>
          </a:prstGeom>
          <a:noFill/>
        </p:spPr>
      </p:pic>
      <p:pic>
        <p:nvPicPr>
          <p:cNvPr id="28678" name="Picture 6" descr="http://www.packer.edu/uploaded/photos/Alumni/reunion/2006/Awards_of_Honor/LoisLowry.jpg"/>
          <p:cNvPicPr>
            <a:picLocks noChangeAspect="1" noChangeArrowheads="1"/>
          </p:cNvPicPr>
          <p:nvPr/>
        </p:nvPicPr>
        <p:blipFill>
          <a:blip r:embed="rId3" cstate="print"/>
          <a:srcRect/>
          <a:stretch>
            <a:fillRect/>
          </a:stretch>
        </p:blipFill>
        <p:spPr bwMode="auto">
          <a:xfrm>
            <a:off x="762000" y="304800"/>
            <a:ext cx="1905000" cy="257175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the Book Tell a Good Story?</a:t>
            </a:r>
            <a:endParaRPr lang="en-US" dirty="0"/>
          </a:p>
        </p:txBody>
      </p:sp>
      <p:sp>
        <p:nvSpPr>
          <p:cNvPr id="3" name="Content Placeholder 2"/>
          <p:cNvSpPr>
            <a:spLocks noGrp="1"/>
          </p:cNvSpPr>
          <p:nvPr>
            <p:ph idx="1"/>
          </p:nvPr>
        </p:nvSpPr>
        <p:spPr/>
        <p:txBody>
          <a:bodyPr/>
          <a:lstStyle/>
          <a:p>
            <a:r>
              <a:rPr lang="en-US" dirty="0" smtClean="0"/>
              <a:t>The book tells a story of a young girl that lived during 1943 in Denmark. The author </a:t>
            </a:r>
            <a:r>
              <a:rPr lang="en-US" dirty="0" smtClean="0"/>
              <a:t>brings the experience to life through the eyes of 10-year-old Annemarie </a:t>
            </a:r>
            <a:r>
              <a:rPr lang="en-US" dirty="0" err="1" smtClean="0"/>
              <a:t>Johannesen</a:t>
            </a:r>
            <a:r>
              <a:rPr lang="en-US" dirty="0" smtClean="0"/>
              <a:t>, whose family harbors her best friend, Ellen Rosen, on the eve of the round-up and helps smuggles Ellen's family out of the country. </a:t>
            </a:r>
            <a:r>
              <a:rPr lang="en-US" dirty="0" smtClean="0"/>
              <a:t>  </a:t>
            </a:r>
            <a:endParaRPr lang="en-US" dirty="0"/>
          </a:p>
        </p:txBody>
      </p:sp>
      <p:pic>
        <p:nvPicPr>
          <p:cNvPr id="26626" name="Picture 2" descr="http://4.bp.blogspot.com/_oB-MkI5rcS4/TF7g_03s8ZI/AAAAAAAAAQ0/iaGFqXyBpjc/s400/505428_holding_hands.jpg"/>
          <p:cNvPicPr>
            <a:picLocks noChangeAspect="1" noChangeArrowheads="1"/>
          </p:cNvPicPr>
          <p:nvPr/>
        </p:nvPicPr>
        <p:blipFill>
          <a:blip r:embed="rId2" cstate="print"/>
          <a:srcRect/>
          <a:stretch>
            <a:fillRect/>
          </a:stretch>
        </p:blipFill>
        <p:spPr bwMode="auto">
          <a:xfrm>
            <a:off x="5638800" y="4419600"/>
            <a:ext cx="2209800" cy="22098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uploads.static.vosizneias.com/2008/11/nazi3.jpg"/>
          <p:cNvPicPr>
            <a:picLocks noChangeAspect="1" noChangeArrowheads="1"/>
          </p:cNvPicPr>
          <p:nvPr/>
        </p:nvPicPr>
        <p:blipFill>
          <a:blip r:embed="rId2" cstate="print"/>
          <a:srcRect/>
          <a:stretch>
            <a:fillRect/>
          </a:stretch>
        </p:blipFill>
        <p:spPr bwMode="auto">
          <a:xfrm>
            <a:off x="5486400" y="4495800"/>
            <a:ext cx="3352800" cy="2160694"/>
          </a:xfrm>
          <a:prstGeom prst="rect">
            <a:avLst/>
          </a:prstGeom>
          <a:noFill/>
        </p:spPr>
      </p:pic>
      <p:sp>
        <p:nvSpPr>
          <p:cNvPr id="2" name="Title 1"/>
          <p:cNvSpPr>
            <a:spLocks noGrp="1"/>
          </p:cNvSpPr>
          <p:nvPr>
            <p:ph type="title"/>
          </p:nvPr>
        </p:nvSpPr>
        <p:spPr/>
        <p:txBody>
          <a:bodyPr>
            <a:normAutofit fontScale="90000"/>
          </a:bodyPr>
          <a:lstStyle/>
          <a:p>
            <a:r>
              <a:rPr lang="en-US" dirty="0" smtClean="0"/>
              <a:t>Is the Story Accurate and Authentic in its Historical Detail?</a:t>
            </a:r>
            <a:endParaRPr lang="en-US" dirty="0"/>
          </a:p>
        </p:txBody>
      </p:sp>
      <p:sp>
        <p:nvSpPr>
          <p:cNvPr id="3" name="Content Placeholder 2"/>
          <p:cNvSpPr>
            <a:spLocks noGrp="1"/>
          </p:cNvSpPr>
          <p:nvPr>
            <p:ph idx="1"/>
          </p:nvPr>
        </p:nvSpPr>
        <p:spPr/>
        <p:txBody>
          <a:bodyPr>
            <a:normAutofit lnSpcReduction="10000"/>
          </a:bodyPr>
          <a:lstStyle/>
          <a:p>
            <a:r>
              <a:rPr lang="en-US" dirty="0" smtClean="0"/>
              <a:t>This story gives a realistic picture of what it was like to live during this time period.  </a:t>
            </a:r>
          </a:p>
          <a:p>
            <a:r>
              <a:rPr lang="en-US" dirty="0" smtClean="0"/>
              <a:t>The book often talks about soldiers walking the streets carrying rifles.  </a:t>
            </a:r>
          </a:p>
          <a:p>
            <a:r>
              <a:rPr lang="en-US" dirty="0" smtClean="0"/>
              <a:t>The books talks about different stations, items and events that happened or were popular -during this time. </a:t>
            </a:r>
          </a:p>
          <a:p>
            <a:pPr lvl="1"/>
            <a:r>
              <a:rPr lang="en-US" dirty="0" err="1" smtClean="0"/>
              <a:t>Klampenborg</a:t>
            </a:r>
            <a:r>
              <a:rPr lang="en-US" dirty="0" smtClean="0"/>
              <a:t> Station </a:t>
            </a:r>
          </a:p>
          <a:p>
            <a:pPr lvl="1"/>
            <a:r>
              <a:rPr lang="en-US" dirty="0" smtClean="0"/>
              <a:t>Star of David</a:t>
            </a:r>
          </a:p>
          <a:p>
            <a:pPr lvl="1"/>
            <a:r>
              <a:rPr lang="en-US" dirty="0" smtClean="0"/>
              <a:t>The Danes destroying their</a:t>
            </a:r>
          </a:p>
          <a:p>
            <a:pPr lvl="1">
              <a:buNone/>
            </a:pPr>
            <a:r>
              <a:rPr lang="en-US" dirty="0" smtClean="0"/>
              <a:t> </a:t>
            </a:r>
            <a:r>
              <a:rPr lang="en-US" dirty="0" smtClean="0"/>
              <a:t>   own navy fleet. </a:t>
            </a:r>
          </a:p>
          <a:p>
            <a:pPr lvl="1"/>
            <a:endParaRPr lang="en-US" dirty="0" smtClean="0"/>
          </a:p>
          <a:p>
            <a:pPr lvl="1"/>
            <a:endParaRPr lang="en-US" dirty="0" smtClean="0"/>
          </a:p>
          <a:p>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Is the Language Authentic to the Time?</a:t>
            </a:r>
            <a:endParaRPr lang="en-US" dirty="0"/>
          </a:p>
        </p:txBody>
      </p:sp>
      <p:sp>
        <p:nvSpPr>
          <p:cNvPr id="3" name="Content Placeholder 2"/>
          <p:cNvSpPr>
            <a:spLocks noGrp="1"/>
          </p:cNvSpPr>
          <p:nvPr>
            <p:ph idx="1"/>
          </p:nvPr>
        </p:nvSpPr>
        <p:spPr>
          <a:xfrm>
            <a:off x="457200" y="1447800"/>
            <a:ext cx="8229600" cy="4709160"/>
          </a:xfrm>
        </p:spPr>
        <p:txBody>
          <a:bodyPr/>
          <a:lstStyle/>
          <a:p>
            <a:endParaRPr lang="en-US" dirty="0" smtClean="0"/>
          </a:p>
          <a:p>
            <a:r>
              <a:rPr lang="en-US" dirty="0" smtClean="0"/>
              <a:t>German words are used often as well as words such as Resistance and illegal newspapers such as </a:t>
            </a:r>
            <a:r>
              <a:rPr lang="en-US" i="1" dirty="0" smtClean="0"/>
              <a:t> De </a:t>
            </a:r>
            <a:r>
              <a:rPr lang="en-US" i="1" dirty="0" err="1" smtClean="0"/>
              <a:t>Frie</a:t>
            </a:r>
            <a:r>
              <a:rPr lang="en-US" i="1" dirty="0" smtClean="0"/>
              <a:t> </a:t>
            </a:r>
            <a:r>
              <a:rPr lang="en-US" i="1" dirty="0" err="1" smtClean="0"/>
              <a:t>Danske</a:t>
            </a:r>
            <a:r>
              <a:rPr lang="en-US" i="1" dirty="0" smtClean="0"/>
              <a:t>.</a:t>
            </a:r>
          </a:p>
          <a:p>
            <a:pPr lvl="1"/>
            <a:r>
              <a:rPr lang="en-US" dirty="0" smtClean="0"/>
              <a:t>“</a:t>
            </a:r>
            <a:r>
              <a:rPr lang="en-US" i="1" dirty="0" err="1" smtClean="0"/>
              <a:t>Halte</a:t>
            </a:r>
            <a:r>
              <a:rPr lang="en-US" i="1" dirty="0" smtClean="0"/>
              <a:t>!”</a:t>
            </a:r>
            <a:r>
              <a:rPr lang="en-US" dirty="0" smtClean="0"/>
              <a:t>  the soldier ordered in a stern voice. </a:t>
            </a:r>
          </a:p>
          <a:p>
            <a:r>
              <a:rPr lang="en-US" dirty="0" smtClean="0"/>
              <a:t> The names used are </a:t>
            </a:r>
          </a:p>
          <a:p>
            <a:pPr>
              <a:buNone/>
            </a:pPr>
            <a:r>
              <a:rPr lang="en-US" dirty="0" smtClean="0"/>
              <a:t>	appropriate of the time </a:t>
            </a:r>
          </a:p>
          <a:p>
            <a:pPr>
              <a:buNone/>
            </a:pPr>
            <a:r>
              <a:rPr lang="en-US" dirty="0" smtClean="0"/>
              <a:t>	Annemarie, Ellen, Rosen, </a:t>
            </a:r>
          </a:p>
          <a:p>
            <a:pPr>
              <a:buNone/>
            </a:pPr>
            <a:r>
              <a:rPr lang="en-US" dirty="0" smtClean="0"/>
              <a:t>	and </a:t>
            </a:r>
            <a:r>
              <a:rPr lang="en-US" dirty="0" err="1" smtClean="0"/>
              <a:t>Henrik</a:t>
            </a:r>
            <a:r>
              <a:rPr lang="en-US" dirty="0" smtClean="0"/>
              <a:t>.  </a:t>
            </a:r>
          </a:p>
          <a:p>
            <a:endParaRPr lang="en-US" dirty="0"/>
          </a:p>
        </p:txBody>
      </p:sp>
      <p:pic>
        <p:nvPicPr>
          <p:cNvPr id="24578" name="Picture 2" descr="http://t0.gstatic.com/images?q=tbn:ANd9GcRI1n_mxOCkJF2XGj9mSB3yfh937hWdXU4siLL6lOJIIQlkoiQ"/>
          <p:cNvPicPr>
            <a:picLocks noChangeAspect="1" noChangeArrowheads="1"/>
          </p:cNvPicPr>
          <p:nvPr/>
        </p:nvPicPr>
        <p:blipFill>
          <a:blip r:embed="rId2" cstate="print"/>
          <a:srcRect/>
          <a:stretch>
            <a:fillRect/>
          </a:stretch>
        </p:blipFill>
        <p:spPr bwMode="auto">
          <a:xfrm>
            <a:off x="6172200" y="4038600"/>
            <a:ext cx="1828800" cy="24955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 Historical Interpretation Sound?</a:t>
            </a:r>
            <a:endParaRPr lang="en-US" dirty="0"/>
          </a:p>
        </p:txBody>
      </p:sp>
      <p:sp>
        <p:nvSpPr>
          <p:cNvPr id="3" name="Content Placeholder 2"/>
          <p:cNvSpPr>
            <a:spLocks noGrp="1"/>
          </p:cNvSpPr>
          <p:nvPr>
            <p:ph idx="1"/>
          </p:nvPr>
        </p:nvSpPr>
        <p:spPr>
          <a:xfrm>
            <a:off x="457200" y="1600200"/>
            <a:ext cx="5943600" cy="4709160"/>
          </a:xfrm>
        </p:spPr>
        <p:txBody>
          <a:bodyPr>
            <a:normAutofit fontScale="92500" lnSpcReduction="20000"/>
          </a:bodyPr>
          <a:lstStyle/>
          <a:p>
            <a:r>
              <a:rPr lang="en-US" dirty="0" smtClean="0"/>
              <a:t>The story takes </a:t>
            </a:r>
            <a:r>
              <a:rPr lang="en-US" dirty="0" smtClean="0"/>
              <a:t>place in Denmark as the German troops begin their campaign to “relocate” all the Jews.  The story gives and very good historical interpretation of the feel of this place during this time.  The story is told through the eyes of a child making it very relatable to students.  The presence of Nazi soldiers and the feelings expressed by those around Annemarie gives a clear picture of the life that a child of this time period and place may have lived.  </a:t>
            </a:r>
            <a:endParaRPr lang="en-US" dirty="0" smtClean="0"/>
          </a:p>
          <a:p>
            <a:endParaRPr lang="en-US" dirty="0"/>
          </a:p>
        </p:txBody>
      </p:sp>
      <p:sp>
        <p:nvSpPr>
          <p:cNvPr id="23556" name="AutoShape 4"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8" name="AutoShape 6"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0" name="AutoShape 8"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2" name="AutoShape 10"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4" name="AutoShape 12"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6" name="AutoShape 14"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8" name="AutoShape 16"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3570" name="Picture 18" descr="http://t3.gstatic.com/images?q=tbn:ANd9GcT5THOw7iLm0Ee3NpxRwvaESQuRqVO2yHzoXKdfVpNFP4j2ZZYUOQ"/>
          <p:cNvPicPr>
            <a:picLocks noChangeAspect="1" noChangeArrowheads="1"/>
          </p:cNvPicPr>
          <p:nvPr/>
        </p:nvPicPr>
        <p:blipFill>
          <a:blip r:embed="rId2" cstate="print"/>
          <a:srcRect/>
          <a:stretch>
            <a:fillRect/>
          </a:stretch>
        </p:blipFill>
        <p:spPr bwMode="auto">
          <a:xfrm>
            <a:off x="6477000" y="1905000"/>
            <a:ext cx="2253342" cy="3505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Whose Voices are Missing?</a:t>
            </a:r>
            <a:endParaRPr lang="en-US" dirty="0"/>
          </a:p>
        </p:txBody>
      </p:sp>
      <p:sp>
        <p:nvSpPr>
          <p:cNvPr id="3" name="Content Placeholder 2"/>
          <p:cNvSpPr>
            <a:spLocks noGrp="1"/>
          </p:cNvSpPr>
          <p:nvPr>
            <p:ph idx="1"/>
          </p:nvPr>
        </p:nvSpPr>
        <p:spPr/>
        <p:txBody>
          <a:bodyPr/>
          <a:lstStyle/>
          <a:p>
            <a:r>
              <a:rPr lang="en-US" dirty="0" smtClean="0"/>
              <a:t>The story is pretty much set in Denmark the details of the war outside of Denmark are left by the waste side quite a bit.  I would have liked for the story to have explored different places as well, however I think that they get a better feel of what life was like for Annemarie and all the unknown that the people of this time had hidden from them.  </a:t>
            </a:r>
            <a:endParaRPr lang="en-US" dirty="0"/>
          </a:p>
        </p:txBody>
      </p:sp>
      <p:pic>
        <p:nvPicPr>
          <p:cNvPr id="22530" name="Picture 2" descr="http://t1.gstatic.com/images?q=tbn:ANd9GcSx_ax3Pc_bC0fOm_twj5uo4UMqUaruYdh-lFr-9rMxdIP8VoX0"/>
          <p:cNvPicPr>
            <a:picLocks noChangeAspect="1" noChangeArrowheads="1"/>
          </p:cNvPicPr>
          <p:nvPr/>
        </p:nvPicPr>
        <p:blipFill>
          <a:blip r:embed="rId2" cstate="print"/>
          <a:srcRect/>
          <a:stretch>
            <a:fillRect/>
          </a:stretch>
        </p:blipFill>
        <p:spPr bwMode="auto">
          <a:xfrm>
            <a:off x="6248400" y="4876800"/>
            <a:ext cx="1828800" cy="18045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960438"/>
          </a:xfrm>
        </p:spPr>
        <p:txBody>
          <a:bodyPr>
            <a:normAutofit fontScale="90000"/>
          </a:bodyPr>
          <a:lstStyle/>
          <a:p>
            <a:r>
              <a:rPr lang="en-US" dirty="0" smtClean="0"/>
              <a:t>Does the Book Present Insight and Understanding Into Current Issues as Well as Past Events?</a:t>
            </a:r>
            <a:endParaRPr lang="en-US" dirty="0"/>
          </a:p>
        </p:txBody>
      </p:sp>
      <p:sp>
        <p:nvSpPr>
          <p:cNvPr id="3" name="Content Placeholder 2"/>
          <p:cNvSpPr>
            <a:spLocks noGrp="1"/>
          </p:cNvSpPr>
          <p:nvPr>
            <p:ph idx="1"/>
          </p:nvPr>
        </p:nvSpPr>
        <p:spPr>
          <a:xfrm>
            <a:off x="457200" y="1981200"/>
            <a:ext cx="7848600" cy="4328160"/>
          </a:xfrm>
        </p:spPr>
        <p:txBody>
          <a:bodyPr/>
          <a:lstStyle/>
          <a:p>
            <a:r>
              <a:rPr lang="en-US" dirty="0" smtClean="0"/>
              <a:t>This book speaks to issues that relate to the students now because it talks about standing up for what is right.  And doing what you believe in even when others are doing something different.  It shows how even one family can make a big </a:t>
            </a:r>
          </a:p>
          <a:p>
            <a:r>
              <a:rPr lang="en-US" dirty="0" smtClean="0"/>
              <a:t>difference in the face of war. </a:t>
            </a:r>
            <a:endParaRPr lang="en-US" dirty="0"/>
          </a:p>
        </p:txBody>
      </p:sp>
      <p:sp>
        <p:nvSpPr>
          <p:cNvPr id="33794" name="AutoShape 2"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3796" name="AutoShape 4"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3798" name="Picture 6" descr="http://farm5.static.flickr.com/4078/4763727752_ddcc5afd78.jpg"/>
          <p:cNvPicPr>
            <a:picLocks noChangeAspect="1" noChangeArrowheads="1"/>
          </p:cNvPicPr>
          <p:nvPr/>
        </p:nvPicPr>
        <p:blipFill>
          <a:blip r:embed="rId2" cstate="print"/>
          <a:srcRect/>
          <a:stretch>
            <a:fillRect/>
          </a:stretch>
        </p:blipFill>
        <p:spPr bwMode="auto">
          <a:xfrm>
            <a:off x="5943600" y="4191000"/>
            <a:ext cx="1905000" cy="2540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Qualifications of the Author?</a:t>
            </a:r>
            <a:endParaRPr lang="en-US" dirty="0"/>
          </a:p>
        </p:txBody>
      </p:sp>
      <p:sp>
        <p:nvSpPr>
          <p:cNvPr id="3" name="Content Placeholder 2"/>
          <p:cNvSpPr>
            <a:spLocks noGrp="1"/>
          </p:cNvSpPr>
          <p:nvPr>
            <p:ph idx="1"/>
          </p:nvPr>
        </p:nvSpPr>
        <p:spPr/>
        <p:txBody>
          <a:bodyPr/>
          <a:lstStyle/>
          <a:p>
            <a:r>
              <a:rPr lang="en-US" dirty="0" smtClean="0"/>
              <a:t>Lois Lowry is known for her versatility and invention as a writer and is the author of more then thirty books for young adults.  She studied for several years at Brown University.  </a:t>
            </a:r>
            <a:endParaRPr lang="en-US" dirty="0"/>
          </a:p>
        </p:txBody>
      </p:sp>
      <p:pic>
        <p:nvPicPr>
          <p:cNvPr id="32770" name="Picture 2" descr="http://t3.gstatic.com/images?q=tbn:ANd9GcSa86VqbsbOcQoX9vyhTI4Fxm3z8rJvReClNlaaHONgJkI_jHelJA"/>
          <p:cNvPicPr>
            <a:picLocks noChangeAspect="1" noChangeArrowheads="1"/>
          </p:cNvPicPr>
          <p:nvPr/>
        </p:nvPicPr>
        <p:blipFill>
          <a:blip r:embed="rId2" cstate="print"/>
          <a:srcRect/>
          <a:stretch>
            <a:fillRect/>
          </a:stretch>
        </p:blipFill>
        <p:spPr bwMode="auto">
          <a:xfrm>
            <a:off x="5486400" y="3733800"/>
            <a:ext cx="1847850" cy="2476501"/>
          </a:xfrm>
          <a:prstGeom prst="rect">
            <a:avLst/>
          </a:prstGeom>
          <a:noFill/>
        </p:spPr>
      </p:pic>
      <p:pic>
        <p:nvPicPr>
          <p:cNvPr id="32772" name="Picture 4" descr="http://t0.gstatic.com/images?q=tbn:ANd9GcTo5TUfh44RlKpQDpf4kbx-beyyGhKgVhLoHPcUdYTEfXIDy3JPpw"/>
          <p:cNvPicPr>
            <a:picLocks noChangeAspect="1" noChangeArrowheads="1"/>
          </p:cNvPicPr>
          <p:nvPr/>
        </p:nvPicPr>
        <p:blipFill>
          <a:blip r:embed="rId3" cstate="print"/>
          <a:srcRect/>
          <a:stretch>
            <a:fillRect/>
          </a:stretch>
        </p:blipFill>
        <p:spPr bwMode="auto">
          <a:xfrm>
            <a:off x="228600" y="3429000"/>
            <a:ext cx="1762125" cy="2590801"/>
          </a:xfrm>
          <a:prstGeom prst="rect">
            <a:avLst/>
          </a:prstGeom>
          <a:noFill/>
        </p:spPr>
      </p:pic>
      <p:pic>
        <p:nvPicPr>
          <p:cNvPr id="32774" name="Picture 6" descr="http://t1.gstatic.com/images?q=tbn:ANd9GcSz_acKJPdVKHQfrhl1x8FRTRy45kAN5TWFydQNi6peGbDtgpBfRrlzbLE"/>
          <p:cNvPicPr>
            <a:picLocks noChangeAspect="1" noChangeArrowheads="1"/>
          </p:cNvPicPr>
          <p:nvPr/>
        </p:nvPicPr>
        <p:blipFill>
          <a:blip r:embed="rId4" cstate="print"/>
          <a:srcRect/>
          <a:stretch>
            <a:fillRect/>
          </a:stretch>
        </p:blipFill>
        <p:spPr bwMode="auto">
          <a:xfrm>
            <a:off x="2743200" y="3581400"/>
            <a:ext cx="933450" cy="1438275"/>
          </a:xfrm>
          <a:prstGeom prst="rect">
            <a:avLst/>
          </a:prstGeom>
          <a:noFill/>
        </p:spPr>
      </p:pic>
      <p:pic>
        <p:nvPicPr>
          <p:cNvPr id="32776" name="Picture 8" descr="http://t3.gstatic.com/images?q=tbn:ANd9GcRTHe3l5MSE0Dn9JH4zvFi4qHBtMBs4EOZ1JB5_fO4aro1lXQxgZuDV6Hkz"/>
          <p:cNvPicPr>
            <a:picLocks noChangeAspect="1" noChangeArrowheads="1"/>
          </p:cNvPicPr>
          <p:nvPr/>
        </p:nvPicPr>
        <p:blipFill>
          <a:blip r:embed="rId5" cstate="print"/>
          <a:srcRect/>
          <a:stretch>
            <a:fillRect/>
          </a:stretch>
        </p:blipFill>
        <p:spPr bwMode="auto">
          <a:xfrm>
            <a:off x="3810000" y="5181600"/>
            <a:ext cx="866775" cy="14287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Strategies</a:t>
            </a:r>
            <a:endParaRPr lang="en-US" dirty="0"/>
          </a:p>
        </p:txBody>
      </p:sp>
      <p:sp>
        <p:nvSpPr>
          <p:cNvPr id="3" name="Content Placeholder 2"/>
          <p:cNvSpPr>
            <a:spLocks noGrp="1"/>
          </p:cNvSpPr>
          <p:nvPr>
            <p:ph idx="1"/>
          </p:nvPr>
        </p:nvSpPr>
        <p:spPr/>
        <p:txBody>
          <a:bodyPr>
            <a:normAutofit lnSpcReduction="10000"/>
          </a:bodyPr>
          <a:lstStyle/>
          <a:p>
            <a:r>
              <a:rPr lang="en-US" dirty="0" smtClean="0"/>
              <a:t>Daily Word from this time period. </a:t>
            </a:r>
          </a:p>
          <a:p>
            <a:r>
              <a:rPr lang="en-US" dirty="0" smtClean="0"/>
              <a:t>Online book blog</a:t>
            </a:r>
          </a:p>
          <a:p>
            <a:r>
              <a:rPr lang="en-US" dirty="0" smtClean="0"/>
              <a:t>Group talks about the book.</a:t>
            </a:r>
          </a:p>
          <a:p>
            <a:r>
              <a:rPr lang="en-US" dirty="0" smtClean="0"/>
              <a:t>Relating yourself to a child living in this time period. </a:t>
            </a:r>
          </a:p>
          <a:p>
            <a:r>
              <a:rPr lang="en-US" dirty="0" smtClean="0"/>
              <a:t>Writing letters to Annemarie or Ellen </a:t>
            </a:r>
          </a:p>
          <a:p>
            <a:r>
              <a:rPr lang="en-US" dirty="0" smtClean="0"/>
              <a:t>Map Ellen’s travels, write a story on what you think happened on the boat ride?  Where did Ellen end up, do you think her and Annemarie ever saw each other again?</a:t>
            </a:r>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1">
      <a:dk1>
        <a:sysClr val="windowText" lastClr="000000"/>
      </a:dk1>
      <a:lt1>
        <a:sysClr val="window" lastClr="FFFFFF"/>
      </a:lt1>
      <a:dk2>
        <a:srgbClr val="69676D"/>
      </a:dk2>
      <a:lt2>
        <a:srgbClr val="C9C2D1"/>
      </a:lt2>
      <a:accent1>
        <a:srgbClr val="FFC000"/>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68</TotalTime>
  <Words>543</Words>
  <Application>Microsoft Office PowerPoint</Application>
  <PresentationFormat>On-screen Show (4:3)</PresentationFormat>
  <Paragraphs>40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Number the Stars </vt:lpstr>
      <vt:lpstr>Does the Book Tell a Good Story?</vt:lpstr>
      <vt:lpstr>Is the Story Accurate and Authentic in its Historical Detail?</vt:lpstr>
      <vt:lpstr>Is the Language Authentic to the Time?</vt:lpstr>
      <vt:lpstr>Is the Historical Interpretation Sound?</vt:lpstr>
      <vt:lpstr>Whose Voices are Missing?</vt:lpstr>
      <vt:lpstr>Does the Book Present Insight and Understanding Into Current Issues as Well as Past Events?</vt:lpstr>
      <vt:lpstr>Qualifications of the Author?</vt:lpstr>
      <vt:lpstr>Learning Strategies</vt:lpstr>
    </vt:vector>
  </TitlesOfParts>
  <Company>UMUC Asia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the Stars </dc:title>
  <dc:creator>Lab User</dc:creator>
  <cp:lastModifiedBy>Lab User</cp:lastModifiedBy>
  <cp:revision>7</cp:revision>
  <dcterms:created xsi:type="dcterms:W3CDTF">2011-11-28T03:05:08Z</dcterms:created>
  <dcterms:modified xsi:type="dcterms:W3CDTF">2011-11-28T04:13:47Z</dcterms:modified>
</cp:coreProperties>
</file>